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9" r:id="rId4"/>
    <p:sldId id="258" r:id="rId5"/>
    <p:sldId id="260" r:id="rId6"/>
    <p:sldId id="262" r:id="rId7"/>
    <p:sldId id="264" r:id="rId8"/>
    <p:sldId id="261"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45DD558-9473-499A-93F1-7B87F4C9529F}">
          <p14:sldIdLst>
            <p14:sldId id="256"/>
            <p14:sldId id="257"/>
            <p14:sldId id="259"/>
            <p14:sldId id="258"/>
            <p14:sldId id="260"/>
            <p14:sldId id="262"/>
            <p14:sldId id="264"/>
            <p14:sldId id="261"/>
            <p14:sldId id="26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60"/>
  </p:normalViewPr>
  <p:slideViewPr>
    <p:cSldViewPr showGuides="1">
      <p:cViewPr>
        <p:scale>
          <a:sx n="76" d="100"/>
          <a:sy n="76" d="100"/>
        </p:scale>
        <p:origin x="-1206"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CB50317-8A43-4053-B3F1-81A3A3C272BF}" type="datetimeFigureOut">
              <a:rPr lang="en-NZ" smtClean="0"/>
              <a:t>8/06/2012</a:t>
            </a:fld>
            <a:endParaRPr lang="en-NZ"/>
          </a:p>
        </p:txBody>
      </p:sp>
      <p:sp>
        <p:nvSpPr>
          <p:cNvPr id="19" name="Footer Placeholder 18"/>
          <p:cNvSpPr>
            <a:spLocks noGrp="1"/>
          </p:cNvSpPr>
          <p:nvPr>
            <p:ph type="ftr" sz="quarter" idx="11"/>
          </p:nvPr>
        </p:nvSpPr>
        <p:spPr/>
        <p:txBody>
          <a:bodyPr/>
          <a:lstStyle/>
          <a:p>
            <a:endParaRPr lang="en-NZ"/>
          </a:p>
        </p:txBody>
      </p:sp>
      <p:sp>
        <p:nvSpPr>
          <p:cNvPr id="27" name="Slide Number Placeholder 26"/>
          <p:cNvSpPr>
            <a:spLocks noGrp="1"/>
          </p:cNvSpPr>
          <p:nvPr>
            <p:ph type="sldNum" sz="quarter" idx="12"/>
          </p:nvPr>
        </p:nvSpPr>
        <p:spPr/>
        <p:txBody>
          <a:bodyPr/>
          <a:lstStyle/>
          <a:p>
            <a:fld id="{3DFA6040-9F8E-456F-B40F-6EEAB57A2A9E}"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B50317-8A43-4053-B3F1-81A3A3C272BF}" type="datetimeFigureOut">
              <a:rPr lang="en-NZ" smtClean="0"/>
              <a:t>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DFA6040-9F8E-456F-B40F-6EEAB57A2A9E}"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B50317-8A43-4053-B3F1-81A3A3C272BF}" type="datetimeFigureOut">
              <a:rPr lang="en-NZ" smtClean="0"/>
              <a:t>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DFA6040-9F8E-456F-B40F-6EEAB57A2A9E}"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B50317-8A43-4053-B3F1-81A3A3C272BF}" type="datetimeFigureOut">
              <a:rPr lang="en-NZ" smtClean="0"/>
              <a:t>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DFA6040-9F8E-456F-B40F-6EEAB57A2A9E}"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CB50317-8A43-4053-B3F1-81A3A3C272BF}" type="datetimeFigureOut">
              <a:rPr lang="en-NZ" smtClean="0"/>
              <a:t>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DFA6040-9F8E-456F-B40F-6EEAB57A2A9E}"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CB50317-8A43-4053-B3F1-81A3A3C272BF}" type="datetimeFigureOut">
              <a:rPr lang="en-NZ" smtClean="0"/>
              <a:t>8/06/2012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DFA6040-9F8E-456F-B40F-6EEAB57A2A9E}"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CB50317-8A43-4053-B3F1-81A3A3C272BF}" type="datetimeFigureOut">
              <a:rPr lang="en-NZ" smtClean="0"/>
              <a:t>8/06/2012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3DFA6040-9F8E-456F-B40F-6EEAB57A2A9E}"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B50317-8A43-4053-B3F1-81A3A3C272BF}" type="datetimeFigureOut">
              <a:rPr lang="en-NZ" smtClean="0"/>
              <a:t>8/06/2012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DFA6040-9F8E-456F-B40F-6EEAB57A2A9E}"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50317-8A43-4053-B3F1-81A3A3C272BF}" type="datetimeFigureOut">
              <a:rPr lang="en-NZ" smtClean="0"/>
              <a:t>8/06/2012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3DFA6040-9F8E-456F-B40F-6EEAB57A2A9E}"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CB50317-8A43-4053-B3F1-81A3A3C272BF}" type="datetimeFigureOut">
              <a:rPr lang="en-NZ" smtClean="0"/>
              <a:t>8/06/2012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DFA6040-9F8E-456F-B40F-6EEAB57A2A9E}"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CB50317-8A43-4053-B3F1-81A3A3C272BF}" type="datetimeFigureOut">
              <a:rPr lang="en-NZ" smtClean="0"/>
              <a:t>8/06/2012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077200" y="6356350"/>
            <a:ext cx="609600" cy="365125"/>
          </a:xfrm>
        </p:spPr>
        <p:txBody>
          <a:bodyPr/>
          <a:lstStyle/>
          <a:p>
            <a:fld id="{3DFA6040-9F8E-456F-B40F-6EEAB57A2A9E}" type="slidenum">
              <a:rPr lang="en-NZ" smtClean="0"/>
              <a:t>‹#›</a:t>
            </a:fld>
            <a:endParaRPr lang="en-NZ"/>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CB50317-8A43-4053-B3F1-81A3A3C272BF}" type="datetimeFigureOut">
              <a:rPr lang="en-NZ" smtClean="0"/>
              <a:t>8/06/2012</a:t>
            </a:fld>
            <a:endParaRPr lang="en-N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DFA6040-9F8E-456F-B40F-6EEAB57A2A9E}" type="slidenum">
              <a:rPr lang="en-NZ" smtClean="0"/>
              <a:t>‹#›</a:t>
            </a:fld>
            <a:endParaRPr lang="en-NZ"/>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jpeg"/><Relationship Id="rId7" Type="http://schemas.openxmlformats.org/officeDocument/2006/relationships/hyperlink" Target="http://www.gdargaud.net/Photo/300/WaterSeals.jpg" TargetMode="External"/><Relationship Id="rId2" Type="http://schemas.openxmlformats.org/officeDocument/2006/relationships/hyperlink" Target="http://www.nsf.gov/news/mmg/media/images/wed20_f.jpg" TargetMode="Externa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jpeg"/><Relationship Id="rId10" Type="http://schemas.openxmlformats.org/officeDocument/2006/relationships/image" Target="../media/image5.jpeg"/><Relationship Id="rId4" Type="http://schemas.openxmlformats.org/officeDocument/2006/relationships/hyperlink" Target="http://dinets.travel.ru/weddell2.jpg" TargetMode="External"/><Relationship Id="rId9" Type="http://schemas.openxmlformats.org/officeDocument/2006/relationships/hyperlink" Target="http://www.studiomonteleone.com/images/weddellv4_510.jp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virtualantarctica.com/efa9901/images/big_eyes_seal_border.jpg" TargetMode="External"/><Relationship Id="rId1" Type="http://schemas.openxmlformats.org/officeDocument/2006/relationships/slideLayout" Target="../slideLayouts/slideLayout2.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cornerstore.com/Inventory_files/February%20T&amp;F/Feb%20Images/weddell.jpg" TargetMode="Externa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10.jpeg"/><Relationship Id="rId4" Type="http://schemas.openxmlformats.org/officeDocument/2006/relationships/hyperlink" Target="http://www.coolantarctica.com/gallery/seals/Weddell_seal3.jp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animal.discovery.com/news/afp/20030512/gallery/fish_goto.jpg" TargetMode="Externa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hyperlink" Target="http://www.spacedaily.com/images/antarctic-krill-bg.jp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wed20_f.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999" y="25499"/>
            <a:ext cx="4572001" cy="340450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weddell2.jpg">
            <a:hlinkClick r:id="rId4"/>
          </p:cNvPr>
          <p:cNvPicPr>
            <a:picLocks noChangeAspect="1" noChangeArrowheads="1"/>
          </p:cNvPicPr>
          <p:nvPr/>
        </p:nvPicPr>
        <p:blipFill>
          <a:blip r:embed="rId5">
            <a:extLst>
              <a:ext uri="{BEBA8EAE-BF5A-486C-A8C5-ECC9F3942E4B}">
                <a14:imgProps xmlns:a14="http://schemas.microsoft.com/office/drawing/2010/main">
                  <a14:imgLayer r:embed="rId6">
                    <a14:imgEffect>
                      <a14:brightnessContrast bright="-50000"/>
                    </a14:imgEffect>
                  </a14:imgLayer>
                </a14:imgProps>
              </a:ext>
              <a:ext uri="{28A0092B-C50C-407E-A947-70E740481C1C}">
                <a14:useLocalDpi xmlns:a14="http://schemas.microsoft.com/office/drawing/2010/main" val="0"/>
              </a:ext>
            </a:extLst>
          </a:blip>
          <a:srcRect/>
          <a:stretch>
            <a:fillRect/>
          </a:stretch>
        </p:blipFill>
        <p:spPr bwMode="auto">
          <a:xfrm>
            <a:off x="0" y="0"/>
            <a:ext cx="4572000" cy="3429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1" y="116632"/>
            <a:ext cx="9135118" cy="1828800"/>
          </a:xfrm>
        </p:spPr>
        <p:txBody>
          <a:bodyPr/>
          <a:lstStyle/>
          <a:p>
            <a:pPr algn="ctr"/>
            <a:r>
              <a:rPr lang="en-NZ" dirty="0" smtClean="0"/>
              <a:t>The Weddell Seal</a:t>
            </a:r>
            <a:endParaRPr lang="en-NZ" dirty="0"/>
          </a:p>
        </p:txBody>
      </p:sp>
      <p:sp>
        <p:nvSpPr>
          <p:cNvPr id="3" name="Subtitle 2"/>
          <p:cNvSpPr>
            <a:spLocks noGrp="1"/>
          </p:cNvSpPr>
          <p:nvPr>
            <p:ph type="subTitle" idx="1"/>
          </p:nvPr>
        </p:nvSpPr>
        <p:spPr>
          <a:xfrm>
            <a:off x="1" y="2870126"/>
            <a:ext cx="9135118" cy="550912"/>
          </a:xfrm>
        </p:spPr>
        <p:txBody>
          <a:bodyPr>
            <a:normAutofit/>
          </a:bodyPr>
          <a:lstStyle/>
          <a:p>
            <a:pPr algn="ctr"/>
            <a:r>
              <a:rPr lang="en-NZ" dirty="0" smtClean="0"/>
              <a:t>By </a:t>
            </a:r>
            <a:r>
              <a:rPr lang="en-NZ" dirty="0"/>
              <a:t>N</a:t>
            </a:r>
            <a:r>
              <a:rPr lang="en-NZ" dirty="0" smtClean="0"/>
              <a:t>athan </a:t>
            </a:r>
            <a:r>
              <a:rPr lang="en-NZ" dirty="0"/>
              <a:t>P</a:t>
            </a:r>
            <a:r>
              <a:rPr lang="en-NZ" dirty="0" smtClean="0"/>
              <a:t>inder</a:t>
            </a:r>
            <a:endParaRPr lang="en-NZ" dirty="0"/>
          </a:p>
        </p:txBody>
      </p:sp>
      <p:pic>
        <p:nvPicPr>
          <p:cNvPr id="1028" name="Picture 4" descr="WaterSeals.jp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3430001"/>
            <a:ext cx="4572000" cy="342900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weddellv4_510.jpg">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1999" y="3430001"/>
            <a:ext cx="4563120" cy="3493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2398381"/>
      </p:ext>
    </p:extLst>
  </p:cSld>
  <p:clrMapOvr>
    <a:masterClrMapping/>
  </p:clrMapOvr>
  <mc:AlternateContent xmlns:mc="http://schemas.openxmlformats.org/markup-compatibility/2006" xmlns:p14="http://schemas.microsoft.com/office/powerpoint/2010/main">
    <mc:Choice Requires="p14">
      <p:transition spd="slow" p14:dur="4000" advTm="5000">
        <p14:vortex dir="r"/>
      </p:transition>
    </mc:Choice>
    <mc:Fallback xmlns="">
      <p:transition spd="slow" advTm="5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116632"/>
            <a:ext cx="4114800" cy="722344"/>
          </a:xfrm>
        </p:spPr>
        <p:txBody>
          <a:bodyPr>
            <a:normAutofit fontScale="90000"/>
          </a:bodyPr>
          <a:lstStyle/>
          <a:p>
            <a:pPr algn="ctr"/>
            <a:r>
              <a:rPr lang="en-NZ" dirty="0" smtClean="0"/>
              <a:t>Special Features</a:t>
            </a:r>
            <a:endParaRPr lang="en-NZ"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434678"/>
            <a:ext cx="9144000" cy="5457768"/>
          </a:xfrm>
        </p:spPr>
      </p:pic>
    </p:spTree>
    <p:extLst>
      <p:ext uri="{BB962C8B-B14F-4D97-AF65-F5344CB8AC3E}">
        <p14:creationId xmlns:p14="http://schemas.microsoft.com/office/powerpoint/2010/main" val="542276067"/>
      </p:ext>
    </p:extLst>
  </p:cSld>
  <p:clrMapOvr>
    <a:masterClrMapping/>
  </p:clrMapOvr>
  <mc:AlternateContent xmlns:mc="http://schemas.openxmlformats.org/markup-compatibility/2006" xmlns:p14="http://schemas.microsoft.com/office/powerpoint/2010/main">
    <mc:Choice Requires="p14">
      <p:transition spd="slow" p14:dur="4000" advTm="20000">
        <p14:vortex dir="r"/>
      </p:transition>
    </mc:Choice>
    <mc:Fallback xmlns="">
      <p:transition spd="slow" advTm="20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big_eyes_seal_border.jpg">
            <a:hlinkClick r:id="rId2"/>
          </p:cNvPr>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76000"/>
                    </a14:imgEffect>
                  </a14:imgLayer>
                </a14:imgProps>
              </a:ext>
              <a:ext uri="{28A0092B-C50C-407E-A947-70E740481C1C}">
                <a14:useLocalDpi xmlns:a14="http://schemas.microsoft.com/office/drawing/2010/main" val="0"/>
              </a:ext>
            </a:extLst>
          </a:blip>
          <a:srcRect/>
          <a:stretch>
            <a:fillRect/>
          </a:stretch>
        </p:blipFill>
        <p:spPr bwMode="auto">
          <a:xfrm>
            <a:off x="0" y="714367"/>
            <a:ext cx="9144000" cy="6143633"/>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2046548" y="548680"/>
            <a:ext cx="5050904" cy="792088"/>
          </a:xfrm>
        </p:spPr>
        <p:txBody>
          <a:bodyPr>
            <a:normAutofit fontScale="90000"/>
          </a:bodyPr>
          <a:lstStyle/>
          <a:p>
            <a:r>
              <a:rPr lang="en-NZ" dirty="0" smtClean="0"/>
              <a:t>Why endangered?</a:t>
            </a:r>
            <a:endParaRPr lang="en-NZ" dirty="0"/>
          </a:p>
        </p:txBody>
      </p:sp>
      <p:sp>
        <p:nvSpPr>
          <p:cNvPr id="6" name="Content Placeholder 5"/>
          <p:cNvSpPr>
            <a:spLocks noGrp="1"/>
          </p:cNvSpPr>
          <p:nvPr>
            <p:ph idx="1"/>
          </p:nvPr>
        </p:nvSpPr>
        <p:spPr/>
        <p:txBody>
          <a:bodyPr>
            <a:normAutofit lnSpcReduction="10000"/>
          </a:bodyPr>
          <a:lstStyle/>
          <a:p>
            <a:r>
              <a:rPr lang="en-NZ" dirty="0" smtClean="0">
                <a:solidFill>
                  <a:srgbClr val="FFFF00"/>
                </a:solidFill>
              </a:rPr>
              <a:t>The Weddell Seal is an innocent creature of the sea.</a:t>
            </a:r>
          </a:p>
          <a:p>
            <a:r>
              <a:rPr lang="en-NZ" dirty="0" smtClean="0">
                <a:solidFill>
                  <a:srgbClr val="FFFF00"/>
                </a:solidFill>
              </a:rPr>
              <a:t>What made them endangered?</a:t>
            </a:r>
          </a:p>
          <a:p>
            <a:pPr lvl="1"/>
            <a:r>
              <a:rPr lang="en-NZ" dirty="0" smtClean="0">
                <a:solidFill>
                  <a:srgbClr val="FFFF00"/>
                </a:solidFill>
              </a:rPr>
              <a:t>Commercial fishermen use large set nets and deep sea trawlers to collect large amounts of fish.</a:t>
            </a:r>
          </a:p>
          <a:p>
            <a:pPr lvl="1"/>
            <a:r>
              <a:rPr lang="en-NZ" dirty="0" smtClean="0">
                <a:solidFill>
                  <a:srgbClr val="FFFF00"/>
                </a:solidFill>
              </a:rPr>
              <a:t>Many other creatures get caught in nets, such as dolphins, sea lions, and seals.</a:t>
            </a:r>
          </a:p>
          <a:p>
            <a:pPr lvl="1"/>
            <a:r>
              <a:rPr lang="en-NZ" dirty="0" smtClean="0">
                <a:solidFill>
                  <a:srgbClr val="FFFF00"/>
                </a:solidFill>
              </a:rPr>
              <a:t>There is no way to stop animals swimming into nets, even though they are not the one we want.</a:t>
            </a:r>
          </a:p>
          <a:p>
            <a:r>
              <a:rPr lang="en-NZ" dirty="0" smtClean="0">
                <a:solidFill>
                  <a:srgbClr val="FFFF00"/>
                </a:solidFill>
              </a:rPr>
              <a:t>Commercial fishing provides food for people all over the world, so protecting the Weddell Seal is not so simple as “just stop fishing.”</a:t>
            </a:r>
            <a:endParaRPr lang="en-NZ" dirty="0">
              <a:solidFill>
                <a:srgbClr val="FFFF00"/>
              </a:solidFill>
            </a:endParaRPr>
          </a:p>
        </p:txBody>
      </p:sp>
    </p:spTree>
    <p:extLst>
      <p:ext uri="{BB962C8B-B14F-4D97-AF65-F5344CB8AC3E}">
        <p14:creationId xmlns:p14="http://schemas.microsoft.com/office/powerpoint/2010/main" val="473927628"/>
      </p:ext>
    </p:extLst>
  </p:cSld>
  <p:clrMapOvr>
    <a:masterClrMapping/>
  </p:clrMapOvr>
  <mc:AlternateContent xmlns:mc="http://schemas.openxmlformats.org/markup-compatibility/2006" xmlns:p14="http://schemas.microsoft.com/office/powerpoint/2010/main">
    <mc:Choice Requires="p14">
      <p:transition spd="slow" p14:dur="4000" advTm="40000">
        <p14:vortex dir="r"/>
      </p:transition>
    </mc:Choice>
    <mc:Fallback xmlns="">
      <p:transition spd="slow" advTm="40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803846">
            <a:off x="1604746" y="833067"/>
            <a:ext cx="5698976" cy="1162050"/>
          </a:xfrm>
        </p:spPr>
        <p:txBody>
          <a:bodyPr>
            <a:noAutofit/>
          </a:bodyPr>
          <a:lstStyle/>
          <a:p>
            <a:r>
              <a:rPr lang="en-NZ" sz="7200" dirty="0" smtClean="0"/>
              <a:t>Whale </a:t>
            </a:r>
            <a:r>
              <a:rPr lang="en-NZ" sz="7200" dirty="0" err="1" smtClean="0"/>
              <a:t>vs</a:t>
            </a:r>
            <a:r>
              <a:rPr lang="en-NZ" sz="7200" dirty="0" smtClean="0"/>
              <a:t> Seal</a:t>
            </a:r>
            <a:endParaRPr lang="en-NZ" sz="7200" dirty="0"/>
          </a:p>
        </p:txBody>
      </p:sp>
      <p:sp>
        <p:nvSpPr>
          <p:cNvPr id="4" name="Text Placeholder 3"/>
          <p:cNvSpPr>
            <a:spLocks noGrp="1"/>
          </p:cNvSpPr>
          <p:nvPr>
            <p:ph type="body" idx="2"/>
          </p:nvPr>
        </p:nvSpPr>
        <p:spPr>
          <a:xfrm>
            <a:off x="467544" y="2348880"/>
            <a:ext cx="3008313" cy="4509120"/>
          </a:xfrm>
        </p:spPr>
        <p:txBody>
          <a:bodyPr>
            <a:noAutofit/>
          </a:bodyPr>
          <a:lstStyle/>
          <a:p>
            <a:r>
              <a:rPr lang="en-NZ" sz="2000" dirty="0" smtClean="0"/>
              <a:t>Weddell Seals are also endangered by other creatures.  Weddell Seals graze on icebergs in the middle of the sea, making it easy for whales to attack. </a:t>
            </a:r>
          </a:p>
          <a:p>
            <a:r>
              <a:rPr lang="en-NZ" sz="2000" dirty="0" smtClean="0"/>
              <a:t>The standard attack involves swimming below the iceberg and creating enough force to make the iceberg topple the seal into the water.</a:t>
            </a:r>
            <a:endParaRPr lang="en-NZ" sz="2000"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542514" y="2963216"/>
            <a:ext cx="5601486" cy="3894784"/>
          </a:xfrm>
        </p:spPr>
      </p:pic>
    </p:spTree>
    <p:extLst>
      <p:ext uri="{BB962C8B-B14F-4D97-AF65-F5344CB8AC3E}">
        <p14:creationId xmlns:p14="http://schemas.microsoft.com/office/powerpoint/2010/main" val="159413559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weddell.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2174950"/>
            <a:ext cx="2203611" cy="46830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Weddell_seal3.jpg">
            <a:hlinkClick r:id="rId4"/>
          </p:cNvPr>
          <p:cNvPicPr>
            <a:picLocks noChangeAspect="1" noChangeArrowheads="1"/>
          </p:cNvPicPr>
          <p:nvPr/>
        </p:nvPicPr>
        <p:blipFill>
          <a:blip r:embed="rId5">
            <a:extLst>
              <a:ext uri="{BEBA8EAE-BF5A-486C-A8C5-ECC9F3942E4B}">
                <a14:imgProps xmlns:a14="http://schemas.microsoft.com/office/drawing/2010/main">
                  <a14:imgLayer r:embed="rId6">
                    <a14:imgEffect>
                      <a14:brightnessContrast bright="-42000"/>
                    </a14:imgEffect>
                  </a14:imgLayer>
                </a14:imgProps>
              </a:ext>
              <a:ext uri="{28A0092B-C50C-407E-A947-70E740481C1C}">
                <a14:useLocalDpi xmlns:a14="http://schemas.microsoft.com/office/drawing/2010/main" val="0"/>
              </a:ext>
            </a:extLst>
          </a:blip>
          <a:srcRect/>
          <a:stretch>
            <a:fillRect/>
          </a:stretch>
        </p:blipFill>
        <p:spPr bwMode="auto">
          <a:xfrm>
            <a:off x="-18421" y="2174951"/>
            <a:ext cx="6894677" cy="4702262"/>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3419872" y="476672"/>
            <a:ext cx="2026568" cy="722344"/>
          </a:xfrm>
        </p:spPr>
        <p:txBody>
          <a:bodyPr>
            <a:normAutofit fontScale="90000"/>
          </a:bodyPr>
          <a:lstStyle/>
          <a:p>
            <a:r>
              <a:rPr lang="en-NZ" dirty="0" smtClean="0"/>
              <a:t>Where?</a:t>
            </a:r>
            <a:endParaRPr lang="en-NZ" dirty="0"/>
          </a:p>
        </p:txBody>
      </p:sp>
      <p:sp>
        <p:nvSpPr>
          <p:cNvPr id="6" name="Content Placeholder 5"/>
          <p:cNvSpPr>
            <a:spLocks noGrp="1"/>
          </p:cNvSpPr>
          <p:nvPr>
            <p:ph idx="1"/>
          </p:nvPr>
        </p:nvSpPr>
        <p:spPr>
          <a:xfrm>
            <a:off x="539552" y="1124744"/>
            <a:ext cx="8229600" cy="1493520"/>
          </a:xfrm>
        </p:spPr>
        <p:txBody>
          <a:bodyPr>
            <a:normAutofit/>
          </a:bodyPr>
          <a:lstStyle/>
          <a:p>
            <a:r>
              <a:rPr lang="en-NZ" dirty="0" smtClean="0">
                <a:solidFill>
                  <a:srgbClr val="FFFF00"/>
                </a:solidFill>
              </a:rPr>
              <a:t>The Weddell Seal is found mostly around </a:t>
            </a:r>
            <a:r>
              <a:rPr lang="en-NZ" dirty="0">
                <a:solidFill>
                  <a:srgbClr val="FFFF00"/>
                </a:solidFill>
              </a:rPr>
              <a:t>A</a:t>
            </a:r>
            <a:r>
              <a:rPr lang="en-NZ" dirty="0" smtClean="0">
                <a:solidFill>
                  <a:srgbClr val="FFFF00"/>
                </a:solidFill>
              </a:rPr>
              <a:t>ntarctica but sometimes around the south island of New </a:t>
            </a:r>
            <a:r>
              <a:rPr lang="en-NZ" dirty="0">
                <a:solidFill>
                  <a:srgbClr val="FFFF00"/>
                </a:solidFill>
              </a:rPr>
              <a:t>Z</a:t>
            </a:r>
            <a:r>
              <a:rPr lang="en-NZ" dirty="0" smtClean="0">
                <a:solidFill>
                  <a:srgbClr val="FFFF00"/>
                </a:solidFill>
              </a:rPr>
              <a:t>ealand and other neighbouring countries</a:t>
            </a:r>
            <a:r>
              <a:rPr lang="en-NZ" dirty="0">
                <a:solidFill>
                  <a:srgbClr val="FFFF00"/>
                </a:solidFill>
              </a:rPr>
              <a:t>.</a:t>
            </a:r>
          </a:p>
        </p:txBody>
      </p:sp>
    </p:spTree>
    <p:extLst>
      <p:ext uri="{BB962C8B-B14F-4D97-AF65-F5344CB8AC3E}">
        <p14:creationId xmlns:p14="http://schemas.microsoft.com/office/powerpoint/2010/main" val="1255557189"/>
      </p:ext>
    </p:extLst>
  </p:cSld>
  <p:clrMapOvr>
    <a:masterClrMapping/>
  </p:clrMapOvr>
  <mc:AlternateContent xmlns:mc="http://schemas.openxmlformats.org/markup-compatibility/2006" xmlns:p14="http://schemas.microsoft.com/office/powerpoint/2010/main">
    <mc:Choice Requires="p14">
      <p:transition spd="slow" p14:dur="4000" advTm="15000">
        <p14:vortex dir="r"/>
      </p:transition>
    </mc:Choice>
    <mc:Fallback xmlns="">
      <p:transition spd="slow" advTm="15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4700" y="548680"/>
            <a:ext cx="2314600" cy="1143000"/>
          </a:xfrm>
        </p:spPr>
        <p:txBody>
          <a:bodyPr/>
          <a:lstStyle/>
          <a:p>
            <a:r>
              <a:rPr lang="en-NZ" dirty="0" smtClean="0"/>
              <a:t>Breeding</a:t>
            </a:r>
            <a:endParaRPr lang="en-NZ" dirty="0"/>
          </a:p>
        </p:txBody>
      </p:sp>
      <p:sp>
        <p:nvSpPr>
          <p:cNvPr id="3" name="Content Placeholder 2"/>
          <p:cNvSpPr>
            <a:spLocks noGrp="1"/>
          </p:cNvSpPr>
          <p:nvPr>
            <p:ph idx="1"/>
          </p:nvPr>
        </p:nvSpPr>
        <p:spPr/>
        <p:txBody>
          <a:bodyPr>
            <a:normAutofit fontScale="92500" lnSpcReduction="20000"/>
          </a:bodyPr>
          <a:lstStyle/>
          <a:p>
            <a:r>
              <a:rPr lang="en-NZ" dirty="0"/>
              <a:t>Depending on </a:t>
            </a:r>
            <a:r>
              <a:rPr lang="en-NZ" dirty="0" smtClean="0"/>
              <a:t>where it lives, </a:t>
            </a:r>
            <a:r>
              <a:rPr lang="en-NZ" dirty="0"/>
              <a:t>this </a:t>
            </a:r>
            <a:r>
              <a:rPr lang="en-NZ" dirty="0" smtClean="0"/>
              <a:t>marine mammal gives </a:t>
            </a:r>
            <a:r>
              <a:rPr lang="en-NZ" dirty="0"/>
              <a:t>birth from early September through </a:t>
            </a:r>
            <a:r>
              <a:rPr lang="en-NZ" dirty="0" smtClean="0"/>
              <a:t>November.</a:t>
            </a:r>
          </a:p>
          <a:p>
            <a:r>
              <a:rPr lang="en-NZ" dirty="0" smtClean="0"/>
              <a:t>During </a:t>
            </a:r>
            <a:r>
              <a:rPr lang="en-NZ" dirty="0"/>
              <a:t>the mating season, Weddell seals make noises that are loud enough to be felt through the </a:t>
            </a:r>
            <a:r>
              <a:rPr lang="en-NZ" dirty="0" smtClean="0"/>
              <a:t>ice.</a:t>
            </a:r>
          </a:p>
          <a:p>
            <a:r>
              <a:rPr lang="en-NZ" dirty="0" smtClean="0"/>
              <a:t>The </a:t>
            </a:r>
            <a:r>
              <a:rPr lang="en-NZ" dirty="0"/>
              <a:t>seals are normally around six to eight years old when they first </a:t>
            </a:r>
            <a:r>
              <a:rPr lang="en-NZ" dirty="0" smtClean="0"/>
              <a:t>breed.</a:t>
            </a:r>
          </a:p>
          <a:p>
            <a:r>
              <a:rPr lang="en-NZ" dirty="0" smtClean="0"/>
              <a:t>The </a:t>
            </a:r>
            <a:r>
              <a:rPr lang="en-NZ" dirty="0"/>
              <a:t>Weddell seal is one of the only breeds of seals that can give birth to twin </a:t>
            </a:r>
            <a:r>
              <a:rPr lang="en-NZ" dirty="0" smtClean="0"/>
              <a:t>pups.</a:t>
            </a:r>
          </a:p>
          <a:p>
            <a:r>
              <a:rPr lang="en-NZ" dirty="0" smtClean="0"/>
              <a:t>Birth </a:t>
            </a:r>
            <a:r>
              <a:rPr lang="en-NZ" dirty="0"/>
              <a:t>of the pup only takes around one to four </a:t>
            </a:r>
            <a:r>
              <a:rPr lang="en-NZ" dirty="0" smtClean="0"/>
              <a:t>minutes.</a:t>
            </a:r>
          </a:p>
          <a:p>
            <a:r>
              <a:rPr lang="en-NZ" dirty="0" smtClean="0"/>
              <a:t>The </a:t>
            </a:r>
            <a:r>
              <a:rPr lang="en-NZ" dirty="0"/>
              <a:t>pups take their first swim at around one to two weeks old</a:t>
            </a:r>
            <a:r>
              <a:rPr lang="en-NZ" dirty="0" smtClean="0"/>
              <a:t>.  </a:t>
            </a:r>
            <a:r>
              <a:rPr lang="en-NZ" dirty="0"/>
              <a:t>They can hold their breath for five </a:t>
            </a:r>
            <a:r>
              <a:rPr lang="en-NZ" dirty="0" smtClean="0"/>
              <a:t>minutes.  They can </a:t>
            </a:r>
            <a:r>
              <a:rPr lang="en-NZ" dirty="0"/>
              <a:t>dive to depths of 100 </a:t>
            </a:r>
            <a:r>
              <a:rPr lang="en-NZ" dirty="0" smtClean="0"/>
              <a:t>m. </a:t>
            </a:r>
            <a:r>
              <a:rPr lang="en-NZ" dirty="0"/>
              <a:t>After six to seven weeks they </a:t>
            </a:r>
            <a:r>
              <a:rPr lang="en-NZ" dirty="0" smtClean="0"/>
              <a:t>leave their parents and </a:t>
            </a:r>
            <a:r>
              <a:rPr lang="en-NZ" dirty="0"/>
              <a:t>begin to hunt </a:t>
            </a:r>
            <a:r>
              <a:rPr lang="en-NZ" dirty="0" smtClean="0"/>
              <a:t>independently.</a:t>
            </a:r>
            <a:endParaRPr lang="en-NZ" dirty="0"/>
          </a:p>
        </p:txBody>
      </p:sp>
    </p:spTree>
    <p:extLst>
      <p:ext uri="{BB962C8B-B14F-4D97-AF65-F5344CB8AC3E}">
        <p14:creationId xmlns:p14="http://schemas.microsoft.com/office/powerpoint/2010/main" val="1112170905"/>
      </p:ext>
    </p:extLst>
  </p:cSld>
  <p:clrMapOvr>
    <a:masterClrMapping/>
  </p:clrMapOvr>
  <mc:AlternateContent xmlns:mc="http://schemas.openxmlformats.org/markup-compatibility/2006" xmlns:p14="http://schemas.microsoft.com/office/powerpoint/2010/main">
    <mc:Choice Requires="p14">
      <p:transition spd="slow" p14:dur="3900" advTm="35000">
        <p14:glitter pattern="hexagon"/>
      </p:transition>
    </mc:Choice>
    <mc:Fallback xmlns="">
      <p:transition spd="slow" advTm="35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3788" y="2492896"/>
            <a:ext cx="3816424" cy="1143000"/>
          </a:xfrm>
        </p:spPr>
        <p:txBody>
          <a:bodyPr/>
          <a:lstStyle/>
          <a:p>
            <a:pPr algn="ctr"/>
            <a:r>
              <a:rPr lang="en-NZ" dirty="0" smtClean="0"/>
              <a:t>What They </a:t>
            </a:r>
            <a:r>
              <a:rPr lang="en-NZ" dirty="0"/>
              <a:t>E</a:t>
            </a:r>
            <a:r>
              <a:rPr lang="en-NZ" dirty="0" smtClean="0"/>
              <a:t>at</a:t>
            </a:r>
            <a:endParaRPr lang="en-NZ" dirty="0"/>
          </a:p>
        </p:txBody>
      </p:sp>
      <p:sp>
        <p:nvSpPr>
          <p:cNvPr id="7" name="Content Placeholder 6"/>
          <p:cNvSpPr>
            <a:spLocks noGrp="1"/>
          </p:cNvSpPr>
          <p:nvPr>
            <p:ph idx="1"/>
          </p:nvPr>
        </p:nvSpPr>
        <p:spPr>
          <a:xfrm>
            <a:off x="457200" y="4068336"/>
            <a:ext cx="8229600" cy="2789664"/>
          </a:xfrm>
        </p:spPr>
        <p:txBody>
          <a:bodyPr>
            <a:normAutofit fontScale="92500"/>
          </a:bodyPr>
          <a:lstStyle/>
          <a:p>
            <a:pPr lvl="1"/>
            <a:r>
              <a:rPr lang="en-NZ" dirty="0" smtClean="0"/>
              <a:t>Weddel Seals eat fish, squid, krill, prawns, and penguins. They are carnivorous animals and, like bears, need to put on a lot of fat for the winter.  They can dive up to 700 metres and are estimated to be able to hold their breath for up to 80 minutes, enabling them to hunt over a wide area.</a:t>
            </a:r>
          </a:p>
          <a:p>
            <a:pPr lvl="1"/>
            <a:r>
              <a:rPr lang="en-NZ" dirty="0" smtClean="0"/>
              <a:t>A lazy adult will usually eat around 10 kg a day when active adults will eat around 50 kg.</a:t>
            </a:r>
            <a:endParaRPr lang="en-NZ" dirty="0"/>
          </a:p>
        </p:txBody>
      </p:sp>
      <p:pic>
        <p:nvPicPr>
          <p:cNvPr id="1026" name="Picture 2" descr="fish_goto.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52053"/>
            <a:ext cx="3958787" cy="30689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ntarctic-krill-bg.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83641"/>
            <a:ext cx="3890881" cy="31005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226586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4720" y="692696"/>
            <a:ext cx="1954560" cy="1143000"/>
          </a:xfrm>
        </p:spPr>
        <p:txBody>
          <a:bodyPr/>
          <a:lstStyle/>
          <a:p>
            <a:r>
              <a:rPr lang="en-NZ" dirty="0" smtClean="0"/>
              <a:t>Change</a:t>
            </a:r>
            <a:endParaRPr lang="en-NZ" dirty="0"/>
          </a:p>
        </p:txBody>
      </p:sp>
      <p:sp>
        <p:nvSpPr>
          <p:cNvPr id="4" name="Text Placeholder 3"/>
          <p:cNvSpPr>
            <a:spLocks noGrp="1"/>
          </p:cNvSpPr>
          <p:nvPr>
            <p:ph type="body" idx="1"/>
          </p:nvPr>
        </p:nvSpPr>
        <p:spPr/>
        <p:txBody>
          <a:bodyPr/>
          <a:lstStyle/>
          <a:p>
            <a:r>
              <a:rPr lang="en-NZ" dirty="0" smtClean="0"/>
              <a:t>Population Growth</a:t>
            </a:r>
            <a:endParaRPr lang="en-NZ" dirty="0"/>
          </a:p>
        </p:txBody>
      </p:sp>
      <p:sp>
        <p:nvSpPr>
          <p:cNvPr id="6" name="Text Placeholder 5"/>
          <p:cNvSpPr>
            <a:spLocks noGrp="1"/>
          </p:cNvSpPr>
          <p:nvPr>
            <p:ph type="body" sz="half" idx="3"/>
          </p:nvPr>
        </p:nvSpPr>
        <p:spPr/>
        <p:txBody>
          <a:bodyPr/>
          <a:lstStyle/>
          <a:p>
            <a:r>
              <a:rPr lang="en-NZ" dirty="0" smtClean="0"/>
              <a:t>Now……</a:t>
            </a:r>
            <a:endParaRPr lang="en-NZ" dirty="0"/>
          </a:p>
        </p:txBody>
      </p:sp>
      <p:sp>
        <p:nvSpPr>
          <p:cNvPr id="5" name="Content Placeholder 4"/>
          <p:cNvSpPr>
            <a:spLocks noGrp="1"/>
          </p:cNvSpPr>
          <p:nvPr>
            <p:ph sz="quarter" idx="2"/>
          </p:nvPr>
        </p:nvSpPr>
        <p:spPr/>
        <p:txBody>
          <a:bodyPr>
            <a:normAutofit fontScale="92500" lnSpcReduction="10000"/>
          </a:bodyPr>
          <a:lstStyle/>
          <a:p>
            <a:r>
              <a:rPr lang="en-NZ" dirty="0" smtClean="0"/>
              <a:t>In 1974, the population of the world was 4 Billion.</a:t>
            </a:r>
          </a:p>
          <a:p>
            <a:r>
              <a:rPr lang="en-NZ" dirty="0" smtClean="0"/>
              <a:t>By 1987, </a:t>
            </a:r>
            <a:r>
              <a:rPr lang="en-NZ" dirty="0"/>
              <a:t>the population of the world was </a:t>
            </a:r>
            <a:r>
              <a:rPr lang="en-NZ" dirty="0" smtClean="0"/>
              <a:t>5 </a:t>
            </a:r>
            <a:r>
              <a:rPr lang="en-NZ" dirty="0"/>
              <a:t>Billion.</a:t>
            </a:r>
            <a:endParaRPr lang="en-NZ" dirty="0" smtClean="0"/>
          </a:p>
          <a:p>
            <a:r>
              <a:rPr lang="en-NZ" dirty="0" smtClean="0"/>
              <a:t>In 1999, </a:t>
            </a:r>
            <a:r>
              <a:rPr lang="en-NZ" dirty="0"/>
              <a:t>the population of the world was </a:t>
            </a:r>
            <a:r>
              <a:rPr lang="en-NZ" dirty="0" smtClean="0"/>
              <a:t>6 </a:t>
            </a:r>
            <a:r>
              <a:rPr lang="en-NZ" dirty="0"/>
              <a:t>Billion</a:t>
            </a:r>
            <a:r>
              <a:rPr lang="en-NZ" dirty="0" smtClean="0"/>
              <a:t>.</a:t>
            </a:r>
          </a:p>
          <a:p>
            <a:r>
              <a:rPr lang="en-NZ" dirty="0" smtClean="0"/>
              <a:t>More people, more food needed to eat, more fishing . . .</a:t>
            </a:r>
          </a:p>
          <a:p>
            <a:r>
              <a:rPr lang="en-NZ" dirty="0" smtClean="0"/>
              <a:t>. . . </a:t>
            </a:r>
            <a:r>
              <a:rPr lang="en-NZ" dirty="0"/>
              <a:t>m</a:t>
            </a:r>
            <a:r>
              <a:rPr lang="en-NZ" dirty="0" smtClean="0"/>
              <a:t>ore animals endangered through poor ways used to catch fish . . . </a:t>
            </a:r>
            <a:r>
              <a:rPr lang="en-NZ" dirty="0"/>
              <a:t>i</a:t>
            </a:r>
            <a:r>
              <a:rPr lang="en-NZ" dirty="0" smtClean="0"/>
              <a:t>ncluding the Weddell Seal.</a:t>
            </a:r>
            <a:endParaRPr lang="en-NZ" dirty="0"/>
          </a:p>
        </p:txBody>
      </p:sp>
      <p:sp>
        <p:nvSpPr>
          <p:cNvPr id="7" name="Content Placeholder 6"/>
          <p:cNvSpPr>
            <a:spLocks noGrp="1"/>
          </p:cNvSpPr>
          <p:nvPr>
            <p:ph sz="quarter" idx="4"/>
          </p:nvPr>
        </p:nvSpPr>
        <p:spPr/>
        <p:txBody>
          <a:bodyPr/>
          <a:lstStyle/>
          <a:p>
            <a:r>
              <a:rPr lang="en-NZ" dirty="0" smtClean="0"/>
              <a:t>The population of the world reached 7 Billion in 2012.</a:t>
            </a:r>
          </a:p>
          <a:p>
            <a:r>
              <a:rPr lang="en-NZ" dirty="0" smtClean="0"/>
              <a:t>And we are still growing.  How will we feed the next billion?</a:t>
            </a:r>
            <a:endParaRPr lang="en-NZ" dirty="0"/>
          </a:p>
        </p:txBody>
      </p:sp>
    </p:spTree>
    <p:extLst>
      <p:ext uri="{BB962C8B-B14F-4D97-AF65-F5344CB8AC3E}">
        <p14:creationId xmlns:p14="http://schemas.microsoft.com/office/powerpoint/2010/main" val="229394579"/>
      </p:ext>
    </p:extLst>
  </p:cSld>
  <p:clrMapOvr>
    <a:masterClrMapping/>
  </p:clrMapOvr>
  <mc:AlternateContent xmlns:mc="http://schemas.openxmlformats.org/markup-compatibility/2006" xmlns:p14="http://schemas.microsoft.com/office/powerpoint/2010/main">
    <mc:Choice Requires="p14">
      <p:transition spd="slow" p14:dur="4000" advTm="21000">
        <p14:vortex dir="r"/>
      </p:transition>
    </mc:Choice>
    <mc:Fallback xmlns="">
      <p:transition spd="slow" advTm="21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2" y="1191403"/>
            <a:ext cx="4580962" cy="2852936"/>
          </a:xfrm>
          <a:prstGeom prst="rect">
            <a:avLst/>
          </a:prstGeom>
        </p:spPr>
      </p:pic>
      <p:sp>
        <p:nvSpPr>
          <p:cNvPr id="2" name="Title 1"/>
          <p:cNvSpPr>
            <a:spLocks noGrp="1"/>
          </p:cNvSpPr>
          <p:nvPr>
            <p:ph type="title"/>
          </p:nvPr>
        </p:nvSpPr>
        <p:spPr>
          <a:xfrm>
            <a:off x="936712" y="548680"/>
            <a:ext cx="7270576" cy="1162050"/>
          </a:xfrm>
        </p:spPr>
        <p:txBody>
          <a:bodyPr/>
          <a:lstStyle/>
          <a:p>
            <a:pPr algn="ctr"/>
            <a:r>
              <a:rPr lang="en-NZ" sz="7200" dirty="0" smtClean="0"/>
              <a:t>What You </a:t>
            </a:r>
            <a:r>
              <a:rPr lang="en-NZ" sz="7200" dirty="0"/>
              <a:t>C</a:t>
            </a:r>
            <a:r>
              <a:rPr lang="en-NZ" sz="7200" dirty="0" smtClean="0"/>
              <a:t>an </a:t>
            </a:r>
            <a:r>
              <a:rPr lang="en-NZ" sz="7200" dirty="0"/>
              <a:t>D</a:t>
            </a:r>
            <a:r>
              <a:rPr lang="en-NZ" sz="7200" dirty="0" smtClean="0"/>
              <a:t>o</a:t>
            </a:r>
            <a:endParaRPr lang="en-NZ" sz="7200" dirty="0"/>
          </a:p>
        </p:txBody>
      </p:sp>
      <p:sp>
        <p:nvSpPr>
          <p:cNvPr id="5" name="Text Placeholder 4"/>
          <p:cNvSpPr>
            <a:spLocks noGrp="1"/>
          </p:cNvSpPr>
          <p:nvPr>
            <p:ph type="body" idx="2"/>
          </p:nvPr>
        </p:nvSpPr>
        <p:spPr>
          <a:xfrm>
            <a:off x="4572000" y="1700808"/>
            <a:ext cx="4572000" cy="4716016"/>
          </a:xfrm>
        </p:spPr>
        <p:txBody>
          <a:bodyPr>
            <a:normAutofit/>
          </a:bodyPr>
          <a:lstStyle/>
          <a:p>
            <a:pPr marL="342900" indent="-342900">
              <a:buFont typeface="Wingdings" pitchFamily="2" charset="2"/>
              <a:buChar char="§"/>
            </a:pPr>
            <a:r>
              <a:rPr lang="en-NZ" sz="2000" dirty="0" smtClean="0"/>
              <a:t>Are you an inventor?</a:t>
            </a:r>
          </a:p>
          <a:p>
            <a:pPr marL="982980" lvl="1" indent="-342900">
              <a:buFont typeface="Wingdings" pitchFamily="2" charset="2"/>
              <a:buChar char="§"/>
            </a:pPr>
            <a:r>
              <a:rPr lang="en-NZ" sz="1800" dirty="0" smtClean="0"/>
              <a:t>Invent better fishing nets.</a:t>
            </a:r>
          </a:p>
          <a:p>
            <a:pPr marL="342900" indent="-342900">
              <a:buFont typeface="Wingdings" pitchFamily="2" charset="2"/>
              <a:buChar char="§"/>
            </a:pPr>
            <a:r>
              <a:rPr lang="en-NZ" sz="2000" dirty="0" smtClean="0"/>
              <a:t>Are you a commercial fisherman?</a:t>
            </a:r>
          </a:p>
          <a:p>
            <a:pPr marL="982980" lvl="1" indent="-342900">
              <a:buFont typeface="Wingdings" pitchFamily="2" charset="2"/>
              <a:buChar char="§"/>
            </a:pPr>
            <a:r>
              <a:rPr lang="en-NZ" sz="1800" dirty="0" smtClean="0"/>
              <a:t>Be smarter about how you do your job.  The fewer seals in your </a:t>
            </a:r>
            <a:r>
              <a:rPr lang="en-NZ" sz="1800" dirty="0" err="1" smtClean="0"/>
              <a:t>bycatch</a:t>
            </a:r>
            <a:r>
              <a:rPr lang="en-NZ" sz="1800" dirty="0" smtClean="0"/>
              <a:t>, the more room you will have for the fish you sell.</a:t>
            </a:r>
            <a:endParaRPr lang="en-NZ" sz="2000" dirty="0" smtClean="0"/>
          </a:p>
          <a:p>
            <a:pPr marL="342900" indent="-342900">
              <a:buFont typeface="Wingdings" pitchFamily="2" charset="2"/>
              <a:buChar char="§"/>
            </a:pPr>
            <a:r>
              <a:rPr lang="en-NZ" sz="2000" dirty="0" smtClean="0"/>
              <a:t>Are you a marine zoologist?</a:t>
            </a:r>
          </a:p>
          <a:p>
            <a:pPr marL="982980" lvl="1" indent="-342900">
              <a:buFont typeface="Wingdings" pitchFamily="2" charset="2"/>
              <a:buChar char="§"/>
            </a:pPr>
            <a:r>
              <a:rPr lang="en-NZ" sz="1800" dirty="0" smtClean="0"/>
              <a:t>Make room in your marine park for </a:t>
            </a:r>
            <a:r>
              <a:rPr lang="en-NZ" sz="1800" smtClean="0"/>
              <a:t>the Weddell Seal.</a:t>
            </a:r>
            <a:endParaRPr lang="en-NZ" sz="1800" dirty="0" smtClean="0"/>
          </a:p>
          <a:p>
            <a:pPr marL="342900" indent="-342900">
              <a:buFont typeface="Wingdings" pitchFamily="2" charset="2"/>
              <a:buChar char="§"/>
            </a:pPr>
            <a:r>
              <a:rPr lang="en-NZ" sz="3200" dirty="0" smtClean="0"/>
              <a:t>Save the cute guys</a:t>
            </a:r>
          </a:p>
          <a:p>
            <a:pPr marL="342900" indent="-342900">
              <a:buFont typeface="Wingdings" pitchFamily="2" charset="2"/>
              <a:buChar char="§"/>
            </a:pPr>
            <a:r>
              <a:rPr lang="en-NZ" sz="3200" dirty="0" smtClean="0"/>
              <a:t>Make a difference</a:t>
            </a:r>
            <a:endParaRPr lang="en-NZ" sz="3200" dirty="0"/>
          </a:p>
        </p:txBody>
      </p:sp>
      <p:pic>
        <p:nvPicPr>
          <p:cNvPr id="3" name="Content Placeholder 2"/>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9215" y="4005064"/>
            <a:ext cx="4580962" cy="2852936"/>
          </a:xfrm>
        </p:spPr>
      </p:pic>
    </p:spTree>
    <p:extLst>
      <p:ext uri="{BB962C8B-B14F-4D97-AF65-F5344CB8AC3E}">
        <p14:creationId xmlns:p14="http://schemas.microsoft.com/office/powerpoint/2010/main" val="2802289558"/>
      </p:ext>
    </p:extLst>
  </p:cSld>
  <p:clrMapOvr>
    <a:masterClrMapping/>
  </p:clrMapOvr>
  <mc:AlternateContent xmlns:mc="http://schemas.openxmlformats.org/markup-compatibility/2006" xmlns:p14="http://schemas.microsoft.com/office/powerpoint/2010/main">
    <mc:Choice Requires="p14">
      <p:transition spd="slow" p14:dur="3900" advTm="15000">
        <p14:glitter pattern="hexagon"/>
      </p:transition>
    </mc:Choice>
    <mc:Fallback xmlns="">
      <p:transition spd="slow" advTm="15000">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261</TotalTime>
  <Words>565</Words>
  <Application>Microsoft Office PowerPoint</Application>
  <PresentationFormat>On-screen Show (4:3)</PresentationFormat>
  <Paragraphs>44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The Weddell Seal</vt:lpstr>
      <vt:lpstr>Special Features</vt:lpstr>
      <vt:lpstr>Why endangered?</vt:lpstr>
      <vt:lpstr>Whale vs Seal</vt:lpstr>
      <vt:lpstr>Where?</vt:lpstr>
      <vt:lpstr>Breeding</vt:lpstr>
      <vt:lpstr>What They Eat</vt:lpstr>
      <vt:lpstr>Change</vt:lpstr>
      <vt:lpstr>What You Can Do</vt:lpstr>
    </vt:vector>
  </TitlesOfParts>
  <Company>The University of Auckland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Weddell seal</dc:title>
  <dc:creator>T Claire Davies</dc:creator>
  <cp:lastModifiedBy>Ministry of Education</cp:lastModifiedBy>
  <cp:revision>24</cp:revision>
  <dcterms:created xsi:type="dcterms:W3CDTF">2012-06-05T03:36:34Z</dcterms:created>
  <dcterms:modified xsi:type="dcterms:W3CDTF">2012-06-07T21:44:06Z</dcterms:modified>
</cp:coreProperties>
</file>